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2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35" r:id="rId17"/>
    <p:sldId id="317" r:id="rId18"/>
    <p:sldId id="314" r:id="rId19"/>
    <p:sldId id="278" r:id="rId20"/>
    <p:sldId id="327" r:id="rId21"/>
    <p:sldId id="328" r:id="rId22"/>
    <p:sldId id="321" r:id="rId23"/>
    <p:sldId id="279" r:id="rId24"/>
    <p:sldId id="326" r:id="rId25"/>
    <p:sldId id="259" r:id="rId26"/>
    <p:sldId id="323" r:id="rId27"/>
    <p:sldId id="336" r:id="rId28"/>
    <p:sldId id="337" r:id="rId29"/>
    <p:sldId id="338" r:id="rId30"/>
    <p:sldId id="339" r:id="rId31"/>
    <p:sldId id="329" r:id="rId32"/>
    <p:sldId id="330" r:id="rId33"/>
    <p:sldId id="331" r:id="rId34"/>
    <p:sldId id="332" r:id="rId35"/>
    <p:sldId id="333" r:id="rId36"/>
    <p:sldId id="334" r:id="rId37"/>
    <p:sldId id="322" r:id="rId38"/>
    <p:sldId id="324" r:id="rId39"/>
    <p:sldId id="340" r:id="rId40"/>
    <p:sldId id="342" r:id="rId41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002E65"/>
    <a:srgbClr val="C00000"/>
    <a:srgbClr val="A37A0E"/>
    <a:srgbClr val="FFFFFF"/>
    <a:srgbClr val="D9E1F2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 autoAdjust="0"/>
    <p:restoredTop sz="93897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1160" y="168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14/02/2023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 All methods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Good at single-instance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Drops significantly for 2/3 instances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Bad for 4 instances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ScoreCAM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has best MaxBoxAccV3 performance (bar VGG16 single instance)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big difference with others: 5-15 percentage points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Concurs with paper conclusions that ScoreCAM is better in localizing multiple instances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VGG16-GAP versus VGG16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VGG16-GAP significantly better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 has no GAP layer annd 3 FC-layers which adds complexity (more learnable weights) and a less direct relationship between feature maps and classification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Similar picrture as for MaxBoxAccV3.</a:t>
            </a:r>
          </a:p>
          <a:p>
            <a:r>
              <a:rPr lang="en-BE" dirty="0"/>
              <a:t>- ScoreCAM performs best by large margin for multiple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59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979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469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197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830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814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557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7698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182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21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  <p:sldLayoutId id="214748412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based on CAM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BE" dirty="0"/>
              <a:t>CAM</a:t>
            </a:r>
          </a:p>
          <a:p>
            <a:pPr lvl="1"/>
            <a:r>
              <a:rPr lang="en-BE" dirty="0"/>
              <a:t>Baseline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GradCAM</a:t>
            </a:r>
          </a:p>
          <a:p>
            <a:pPr lvl="1"/>
            <a:r>
              <a:rPr lang="en-BE" dirty="0"/>
              <a:t>Generalized CAM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ScoreCAM</a:t>
            </a:r>
          </a:p>
          <a:p>
            <a:pPr lvl="1"/>
            <a:r>
              <a:rPr lang="en-BE" dirty="0"/>
              <a:t>Promising for multi-instance localization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MinMaxCAM</a:t>
            </a:r>
          </a:p>
          <a:p>
            <a:pPr lvl="1"/>
            <a:r>
              <a:rPr lang="en-BE" dirty="0"/>
              <a:t>Object coverage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BE" dirty="0"/>
              <a:t>VGG16 and ResNet50</a:t>
            </a:r>
          </a:p>
          <a:p>
            <a:r>
              <a:rPr lang="en-BE" dirty="0"/>
              <a:t>Used in most papers</a:t>
            </a:r>
          </a:p>
          <a:p>
            <a:r>
              <a:rPr lang="en-BE" dirty="0"/>
              <a:t>VGG16-GAP variant</a:t>
            </a:r>
          </a:p>
          <a:p>
            <a:pPr lvl="1"/>
            <a:r>
              <a:rPr lang="en-BE" dirty="0"/>
              <a:t>Required for CAM, MinMaxCAM</a:t>
            </a:r>
          </a:p>
          <a:p>
            <a:pPr lvl="1"/>
            <a:r>
              <a:rPr lang="en-BE" dirty="0"/>
              <a:t>Added GAP-layer + FC-layers replaced with softmax layer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3DB19-E71F-FA0F-D3A2-D0F746DAF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4A562A-55FE-B044-8A4F-8006ED00CA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0809" y="1578459"/>
            <a:ext cx="5307799" cy="522288"/>
          </a:xfrm>
        </p:spPr>
        <p:txBody>
          <a:bodyPr/>
          <a:lstStyle/>
          <a:p>
            <a:r>
              <a:rPr lang="en-BE" dirty="0"/>
              <a:t>SYNTHETIC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87DFDF-D7C1-B8AD-F47F-17DF1D70D0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3391" y="1578459"/>
            <a:ext cx="5307799" cy="522288"/>
          </a:xfrm>
        </p:spPr>
        <p:txBody>
          <a:bodyPr/>
          <a:lstStyle/>
          <a:p>
            <a:r>
              <a:rPr lang="en-BE" dirty="0"/>
              <a:t>ImageNet-1k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E4C8F8-1489-4EDF-077B-2E3232E407B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pPr algn="l"/>
            <a:r>
              <a:rPr lang="en-BE" dirty="0"/>
              <a:t>9 classes</a:t>
            </a:r>
          </a:p>
          <a:p>
            <a:pPr algn="l"/>
            <a:r>
              <a:rPr lang="en-GB" dirty="0"/>
              <a:t>4 d</a:t>
            </a:r>
            <a:r>
              <a:rPr lang="en-BE" dirty="0"/>
              <a:t>atasets: fixed instance count (1..4)</a:t>
            </a:r>
          </a:p>
          <a:p>
            <a:pPr algn="l"/>
            <a:r>
              <a:rPr lang="en-BE" dirty="0"/>
              <a:t>Ground truth: </a:t>
            </a:r>
            <a:r>
              <a:rPr lang="en-GB" dirty="0"/>
              <a:t>C</a:t>
            </a:r>
            <a:r>
              <a:rPr lang="en-BE" dirty="0"/>
              <a:t>lass labels, </a:t>
            </a:r>
            <a:r>
              <a:rPr lang="en-GB" dirty="0"/>
              <a:t>b</a:t>
            </a:r>
            <a:r>
              <a:rPr lang="en-BE" dirty="0"/>
              <a:t>ounding boxes, </a:t>
            </a:r>
            <a:r>
              <a:rPr lang="en-GB" dirty="0"/>
              <a:t>s</a:t>
            </a:r>
            <a:r>
              <a:rPr lang="en-BE" dirty="0"/>
              <a:t>egmentation masks</a:t>
            </a:r>
          </a:p>
          <a:p>
            <a:pPr algn="l"/>
            <a:endParaRPr lang="en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35EC342-0979-EFFB-57F6-7D6453E8968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pPr lvl="1" algn="l"/>
            <a:r>
              <a:rPr lang="en-GB" sz="1600" dirty="0"/>
              <a:t>1000 classes, natural images</a:t>
            </a:r>
          </a:p>
          <a:p>
            <a:pPr lvl="1" algn="l"/>
            <a:r>
              <a:rPr lang="en-GB" sz="1600" dirty="0"/>
              <a:t>Validation set used for testing (common approach)</a:t>
            </a:r>
          </a:p>
          <a:p>
            <a:pPr lvl="1" algn="l"/>
            <a:r>
              <a:rPr lang="en-GB" sz="1600" dirty="0"/>
              <a:t>Ground truth: </a:t>
            </a:r>
            <a:r>
              <a:rPr lang="en-GB" dirty="0"/>
              <a:t>Class labels, bounding boxes</a:t>
            </a:r>
          </a:p>
          <a:p>
            <a:pPr lvl="1" algn="l"/>
            <a:endParaRPr lang="en-B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A1466B72-50D6-6444-0A19-CD533168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9180"/>
            <a:ext cx="10944226" cy="791794"/>
          </a:xfrm>
        </p:spPr>
        <p:txBody>
          <a:bodyPr/>
          <a:lstStyle/>
          <a:p>
            <a:r>
              <a:rPr lang="en-BE" dirty="0"/>
              <a:t>Datasets</a:t>
            </a:r>
          </a:p>
        </p:txBody>
      </p:sp>
      <p:pic>
        <p:nvPicPr>
          <p:cNvPr id="15" name="Picture 2" descr="ImageNet">
            <a:extLst>
              <a:ext uri="{FF2B5EF4-FFF2-40B4-BE49-F238E27FC236}">
                <a16:creationId xmlns:a16="http://schemas.microsoft.com/office/drawing/2014/main" id="{F67C74EE-05D5-672F-6099-695E0FBC3AAE}"/>
              </a:ext>
            </a:extLst>
          </p:cNvPr>
          <p:cNvPicPr>
            <a:picLocks noGrp="1" noChangeAspect="1" noChangeArrowheads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-224"/>
          <a:stretch/>
        </p:blipFill>
        <p:spPr bwMode="auto">
          <a:xfrm>
            <a:off x="7554740" y="3242733"/>
            <a:ext cx="27051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4AC3FEC-F53A-8D31-7042-89902921FC1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47" b="47"/>
          <a:stretch>
            <a:fillRect/>
          </a:stretch>
        </p:blipFill>
        <p:spPr>
          <a:xfrm>
            <a:off x="2383802" y="3242732"/>
            <a:ext cx="1801813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7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77797E-18B2-E5C3-7088-C244F1A1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Reference: MaxBoxAccV2 </a:t>
            </a:r>
            <a:r>
              <a:rPr lang="en-GB" sz="1800" dirty="0">
                <a:effectLst/>
                <a:latin typeface="Helvetica" pitchFamily="2" charset="0"/>
              </a:rPr>
              <a:t>[Choe et al., 2020b]</a:t>
            </a:r>
            <a:endParaRPr lang="en-GB" dirty="0">
              <a:effectLst/>
              <a:latin typeface="Helvetica" pitchFamily="2" charset="0"/>
            </a:endParaRPr>
          </a:p>
          <a:p>
            <a:pPr lvl="1"/>
            <a:r>
              <a:rPr lang="en-BE" dirty="0"/>
              <a:t>Considers single best match between GT and estimated bounding boxes</a:t>
            </a:r>
          </a:p>
          <a:p>
            <a:r>
              <a:rPr lang="en-BE" dirty="0"/>
              <a:t>MaxBoxAccV3 modifies V2:</a:t>
            </a:r>
          </a:p>
          <a:p>
            <a:pPr lvl="1"/>
            <a:r>
              <a:rPr lang="en-BE" dirty="0"/>
              <a:t>For each GT bounding box, consider best match with estimated bounding boxes</a:t>
            </a:r>
          </a:p>
          <a:p>
            <a:pPr marL="360362" lvl="1" indent="0">
              <a:buNone/>
            </a:pP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96" y="4191406"/>
                <a:ext cx="7417761" cy="1125427"/>
              </a:xfrm>
              <a:prstGeom prst="rect">
                <a:avLst/>
              </a:prstGeom>
              <a:blipFill>
                <a:blip r:embed="rId3"/>
                <a:stretch>
                  <a:fillRect t="-111236" b="-1516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24" y="3459173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98" y="3169179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4194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69516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PxAP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16345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/>
                        <a:t>13.05</a:t>
                      </a:r>
                      <a:endParaRPr lang="en-B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38.97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45.85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Bests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Benchmarking for ImageNet-1k dataset and for ResNet50</a:t>
            </a:r>
          </a:p>
          <a:p>
            <a:r>
              <a:rPr lang="en-BE" dirty="0"/>
              <a:t>Try possible improvement leads for multi-instance localization</a:t>
            </a:r>
          </a:p>
          <a:p>
            <a:pPr lvl="1"/>
            <a:r>
              <a:rPr lang="en-BE" dirty="0"/>
              <a:t>Iterative bounding box extraction</a:t>
            </a:r>
          </a:p>
          <a:p>
            <a:pPr lvl="2"/>
            <a:r>
              <a:rPr lang="en-GB" dirty="0"/>
              <a:t>F</a:t>
            </a:r>
            <a:r>
              <a:rPr lang="en-BE" dirty="0"/>
              <a:t>eed image to model and compute feature activation maps (CAMS)</a:t>
            </a:r>
          </a:p>
          <a:p>
            <a:pPr lvl="2"/>
            <a:r>
              <a:rPr lang="en-BE" dirty="0"/>
              <a:t>Extract bounding boxes from binarized CAMS</a:t>
            </a:r>
          </a:p>
          <a:p>
            <a:pPr lvl="2"/>
            <a:r>
              <a:rPr lang="en-BE" dirty="0"/>
              <a:t>Mask bounding box areas in image (e.g. with noise, zero values) </a:t>
            </a:r>
          </a:p>
          <a:p>
            <a:pPr lvl="2"/>
            <a:r>
              <a:rPr lang="en-BE" dirty="0"/>
              <a:t>Repeat until some stop criterion</a:t>
            </a:r>
          </a:p>
          <a:p>
            <a:pPr lvl="1"/>
            <a:r>
              <a:rPr lang="en-BE" dirty="0"/>
              <a:t>Variant: Mask image with binarized CAMs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050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/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blipFill>
                <a:blip r:embed="rId3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/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1600" dirty="0">
                    <a:latin typeface="+mn-lt"/>
                  </a:rPr>
                  <a:t>		GT boxes (green)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CAM score map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600" b="0" dirty="0">
                    <a:latin typeface="+mn-lt"/>
                  </a:rPr>
                  <a:t>		</a:t>
                </a:r>
                <a:r>
                  <a:rPr lang="en-GB" sz="1600" dirty="0">
                    <a:latin typeface="+mn-lt"/>
                  </a:rPr>
                  <a:t>GT box count in dataset</a:t>
                </a:r>
                <a:endParaRPr lang="en-GB" sz="1600" b="0" dirty="0">
                  <a:latin typeface="+mn-lt"/>
                </a:endParaRP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:r>
                  <a:rPr lang="en-GB" sz="1600" dirty="0">
                    <a:latin typeface="+mn-lt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GT box count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1600" dirty="0">
                    <a:latin typeface="+mn-lt"/>
                  </a:rPr>
                  <a:t>		CAM binarization threshold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600" dirty="0">
                    <a:latin typeface="+mn-lt"/>
                  </a:rPr>
                  <a:t>		IOU threshold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𝑏𝑜𝑥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GT boxes (red) in image n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𝑏𝑜𝑥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Best IOU with GT box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blipFill>
                <a:blip r:embed="rId4"/>
                <a:stretch>
                  <a:fillRect t="-5161" b="-8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6" y="2677542"/>
            <a:ext cx="6901184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400" dirty="0"/>
              <a:t>Choe et al, 2020b: MaxBoxAccV2 modified </a:t>
            </a:r>
            <a:r>
              <a:rPr lang="en-GB" sz="1400"/>
              <a:t>for multi-instance </a:t>
            </a:r>
            <a:r>
              <a:rPr lang="en-GB" sz="1400" dirty="0"/>
              <a:t>WSOL</a:t>
            </a:r>
            <a:endParaRPr lang="en-BE" sz="16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4E0074D1-5909-3433-1429-58432C60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31" y="36770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GT masks are available</a:t>
                </a:r>
              </a:p>
              <a:p>
                <a:endParaRPr lang="en-BE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6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6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8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600" dirty="0"/>
                  <a:t>Pixel-wise recall</a:t>
                </a:r>
                <a:r>
                  <a:rPr lang="en-BE" sz="1800" dirty="0"/>
                  <a:t>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600" dirty="0"/>
                  <a:t>Pixel average precision	</a:t>
                </a:r>
                <a14:m>
                  <m:oMath xmlns:m="http://schemas.openxmlformats.org/officeDocument/2006/math"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6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600" b="0" dirty="0"/>
              </a:p>
              <a:p>
                <a:pPr lvl="1"/>
                <a:r>
                  <a:rPr lang="en-GB" sz="1200" b="0" dirty="0"/>
                  <a:t>AUC of PR</a:t>
                </a:r>
                <a:r>
                  <a:rPr lang="en-GB" sz="1200" dirty="0"/>
                  <a:t> </a:t>
                </a:r>
                <a:r>
                  <a:rPr lang="en-GB" sz="1200" b="0" dirty="0"/>
                  <a:t>curve</a:t>
                </a:r>
              </a:p>
              <a:p>
                <a:pPr lvl="1"/>
                <a:r>
                  <a:rPr lang="en-GB" sz="12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83" t="-3485" b="-26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816419-081A-FEF2-2B85-D3D01A84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4" y="3659943"/>
            <a:ext cx="252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20EF0-3B4E-DA83-4AD1-7A207927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08" y="620713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9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27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28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81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5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Image is fed to model and CAM score map is computed 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extracted using operational CAM threshold.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image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 Repeat 1 if no stop criteria is met.</a:t>
            </a:r>
          </a:p>
          <a:p>
            <a:pPr lvl="1"/>
            <a:r>
              <a:rPr lang="en-GB" dirty="0"/>
              <a:t>Possible stop criteria: </a:t>
            </a:r>
          </a:p>
          <a:p>
            <a:pPr lvl="2"/>
            <a:r>
              <a:rPr lang="en-GB" dirty="0"/>
              <a:t>No new bounding boxes are found</a:t>
            </a:r>
          </a:p>
          <a:p>
            <a:pPr lvl="2"/>
            <a:r>
              <a:rPr lang="en-GB" dirty="0"/>
              <a:t>Predefined minimum CAM threshold is reached</a:t>
            </a:r>
          </a:p>
          <a:p>
            <a:pPr lvl="2"/>
            <a:r>
              <a:rPr lang="en-GB" dirty="0"/>
              <a:t>Predefined drop in classification score is reached</a:t>
            </a:r>
          </a:p>
          <a:p>
            <a:pPr lvl="2"/>
            <a:r>
              <a:rPr lang="en-GB" dirty="0"/>
              <a:t>Predefined number of iterations is reached.</a:t>
            </a:r>
          </a:p>
        </p:txBody>
      </p:sp>
    </p:spTree>
    <p:extLst>
      <p:ext uri="{BB962C8B-B14F-4D97-AF65-F5344CB8AC3E}">
        <p14:creationId xmlns:p14="http://schemas.microsoft.com/office/powerpoint/2010/main" val="398456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Object recognition tasks and multi-instance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pPr lvl="1"/>
            <a:r>
              <a:rPr lang="en-GB" dirty="0"/>
              <a:t>Requires costly human labelling of bounding boxes</a:t>
            </a:r>
          </a:p>
          <a:p>
            <a:pPr lvl="1"/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method</a:t>
            </a:r>
          </a:p>
          <a:p>
            <a:r>
              <a:rPr lang="en-GB" dirty="0"/>
              <a:t>Feature activations used to localize objects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most discriminative parts of object</a:t>
            </a:r>
          </a:p>
          <a:p>
            <a:pPr lvl="1"/>
            <a:r>
              <a:rPr lang="en-GB" dirty="0"/>
              <a:t>Partial object localization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MinMaxCAM</a:t>
            </a:r>
            <a:r>
              <a:rPr lang="en-GB" dirty="0"/>
              <a:t>, </a:t>
            </a:r>
            <a:r>
              <a:rPr lang="en-GB" dirty="0" err="1"/>
              <a:t>GradCAM</a:t>
            </a:r>
            <a:r>
              <a:rPr lang="en-GB" dirty="0"/>
              <a:t>, </a:t>
            </a:r>
            <a:r>
              <a:rPr lang="en-GB" dirty="0" err="1"/>
              <a:t>ScoreCAM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Assumption of single image-level class</a:t>
            </a:r>
          </a:p>
          <a:p>
            <a:r>
              <a:rPr lang="en-BE" sz="3600" dirty="0"/>
              <a:t>Multi-instance localization hasn’t been tested so far</a:t>
            </a:r>
          </a:p>
          <a:p>
            <a:endParaRPr lang="en-BE" sz="36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 Need for revised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 use CAM-methods in WSOL to localize multiple instances of the same class?</a:t>
            </a:r>
            <a:endParaRPr lang="en-GB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Objectives</a:t>
            </a:r>
          </a:p>
          <a:p>
            <a:pPr lvl="1"/>
            <a:r>
              <a:rPr lang="en-GB" dirty="0"/>
              <a:t>Define appropriate metrics</a:t>
            </a:r>
          </a:p>
          <a:p>
            <a:pPr lvl="1"/>
            <a:r>
              <a:rPr lang="en-GB" dirty="0"/>
              <a:t>Benchmark specific CAM methods</a:t>
            </a:r>
          </a:p>
          <a:p>
            <a:pPr lvl="1"/>
            <a:r>
              <a:rPr lang="en-GB" dirty="0"/>
              <a:t>Investigate localization improvements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11156</TotalTime>
  <Words>1467</Words>
  <Application>Microsoft Macintosh PowerPoint</Application>
  <PresentationFormat>Widescreen</PresentationFormat>
  <Paragraphs>367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Object recognition tasks and multi-instance WSOL</vt:lpstr>
      <vt:lpstr>Why WSOL?</vt:lpstr>
      <vt:lpstr>WSOL prior-art (deep learning)</vt:lpstr>
      <vt:lpstr>Problems of WSOL</vt:lpstr>
      <vt:lpstr>Research question</vt:lpstr>
      <vt:lpstr>Method</vt:lpstr>
      <vt:lpstr>Localization based on CAM methods</vt:lpstr>
      <vt:lpstr>Networks</vt:lpstr>
      <vt:lpstr>Datasets</vt:lpstr>
      <vt:lpstr>Metrics – MaxBoxAccV3</vt:lpstr>
      <vt:lpstr>Metrics – Pixel Average Precision (PxAP)</vt:lpstr>
      <vt:lpstr>Experiments</vt:lpstr>
      <vt:lpstr>Localization performance – MaxBoxAccV3</vt:lpstr>
      <vt:lpstr>Localization performance – PxAP</vt:lpstr>
      <vt:lpstr>Learning curves</vt:lpstr>
      <vt:lpstr>Next steps</vt:lpstr>
      <vt:lpstr>Next steps</vt:lpstr>
      <vt:lpstr>PowerPoint Presentation</vt:lpstr>
      <vt:lpstr>Backup</vt:lpstr>
      <vt:lpstr>Method</vt:lpstr>
      <vt:lpstr>Metrics – MaxBoxAccV3</vt:lpstr>
      <vt:lpstr>Multiple-instance WSOL - Metrics</vt:lpstr>
      <vt:lpstr>Experiments</vt:lpstr>
      <vt:lpstr>Box Accuracy at varying CAM thresholds (IOU 50)</vt:lpstr>
      <vt:lpstr>Precision-Recall at varying CAM thresholds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  <vt:lpstr>CAM pixel value distributions</vt:lpstr>
      <vt:lpstr>Cumulative distribution function (CDF)</vt:lpstr>
      <vt:lpstr>Next steps</vt:lpstr>
      <vt:lpstr>Multiple-instance WSOL -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410</cp:revision>
  <dcterms:created xsi:type="dcterms:W3CDTF">2020-12-07T09:05:54Z</dcterms:created>
  <dcterms:modified xsi:type="dcterms:W3CDTF">2023-02-14T17:15:12Z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